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5621"/>
    <p:restoredTop sz="94649"/>
  </p:normalViewPr>
  <p:slideViewPr>
    <p:cSldViewPr snapToGrid="0" snapToObjects="1">
      <p:cViewPr varScale="1">
        <p:scale>
          <a:sx n="88" d="100"/>
          <a:sy n="88" d="100"/>
        </p:scale>
        <p:origin x="-437" y="-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7/20/2019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xmlns="" val="37913873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7/20/2019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935501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7/20/2019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919984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﻿Capstone project – final</a:t>
            </a:r>
            <a:br>
              <a:rPr lang="en-US" dirty="0"/>
            </a:br>
            <a:r>
              <a:rPr lang="en-US" dirty="0"/>
              <a:t>presentation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7/20/2019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6207311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7/20/2019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xmlns="" val="13945390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7/20/2019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0748202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7/20/2019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88037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7/20/2019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4703443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7/20/2019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933395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7/20/2019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xmlns="" val="3250881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7/20/2019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xmlns="" val="2793312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7/20/2019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xmlns="" val="26499783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27991CF-BA08-284F-A0C3-500BD76C6BA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800"/>
              <a:t>﻿Capstone project – final</a:t>
            </a:r>
            <a:br>
              <a:rPr lang="en-US" sz="4800"/>
            </a:br>
            <a:r>
              <a:rPr lang="en-US" sz="4800"/>
              <a:t>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BD582BE5-8797-8948-921C-AC98BD7FCCD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Indrajit</a:t>
            </a:r>
            <a:r>
              <a:rPr lang="en-US" dirty="0" smtClean="0"/>
              <a:t> Gupta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7703180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C35DDC6-8644-D84E-867D-533A38646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600604"/>
            <a:ext cx="9601200" cy="1485900"/>
          </a:xfrm>
        </p:spPr>
        <p:txBody>
          <a:bodyPr/>
          <a:lstStyle/>
          <a:p>
            <a:r>
              <a:rPr lang="en-US"/>
              <a:t>﻿Offices in Bogotá Localities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xmlns="" id="{B139127D-283B-2640-9D0E-1428204F68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9E0D0987-DAAE-AE49-A893-328CCDE913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4384" y="1297458"/>
            <a:ext cx="7098616" cy="4785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4882487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C35DDC6-8644-D84E-867D-533A38646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600604"/>
            <a:ext cx="9601200" cy="1485900"/>
          </a:xfrm>
        </p:spPr>
        <p:txBody>
          <a:bodyPr/>
          <a:lstStyle/>
          <a:p>
            <a:r>
              <a:rPr lang="en-US"/>
              <a:t>Results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xmlns="" id="{B139127D-283B-2640-9D0E-1428204F68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6406" y="1317171"/>
            <a:ext cx="6523080" cy="49402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/>
              <a:t>﻿• </a:t>
            </a:r>
            <a:r>
              <a:rPr lang="en-US" sz="2800"/>
              <a:t>The Locality with the bestscore is “La Candelaria”</a:t>
            </a:r>
            <a:r>
              <a:rPr lang="ja-JP" altLang="en-US" sz="2800"/>
              <a:t> </a:t>
            </a:r>
            <a:r>
              <a:rPr lang="en-US" sz="2800"/>
              <a:t>with 130.5, being the</a:t>
            </a:r>
            <a:r>
              <a:rPr lang="ja-JP" altLang="en-US" sz="2800"/>
              <a:t> </a:t>
            </a:r>
            <a:r>
              <a:rPr lang="en-US" sz="2800"/>
              <a:t>best option.</a:t>
            </a:r>
          </a:p>
          <a:p>
            <a:pPr marL="0" indent="0">
              <a:buNone/>
            </a:pPr>
            <a:r>
              <a:rPr lang="en-US" sz="2800"/>
              <a:t>• Follows closely “Antonio</a:t>
            </a:r>
            <a:r>
              <a:rPr lang="ja-JP" altLang="en-US" sz="2800"/>
              <a:t> </a:t>
            </a:r>
            <a:r>
              <a:rPr lang="en-US" sz="2800"/>
              <a:t>Nariño” with 116.</a:t>
            </a:r>
          </a:p>
          <a:p>
            <a:pPr marL="0" indent="0">
              <a:buNone/>
            </a:pPr>
            <a:r>
              <a:rPr lang="en-US" sz="2800"/>
              <a:t>• These options maximizes</a:t>
            </a:r>
            <a:r>
              <a:rPr lang="ja-JP" altLang="en-US" sz="2800"/>
              <a:t> </a:t>
            </a:r>
            <a:r>
              <a:rPr lang="en-US" sz="2800"/>
              <a:t>the number of potential</a:t>
            </a:r>
            <a:r>
              <a:rPr lang="ja-JP" altLang="en-US" sz="2800"/>
              <a:t> </a:t>
            </a:r>
            <a:r>
              <a:rPr lang="en-US" sz="2800"/>
              <a:t>customers from offices</a:t>
            </a:r>
            <a:r>
              <a:rPr lang="ja-JP" altLang="en-US" sz="2800"/>
              <a:t> </a:t>
            </a:r>
            <a:r>
              <a:rPr lang="en-US" sz="2800"/>
              <a:t>and universities and at</a:t>
            </a:r>
            <a:r>
              <a:rPr lang="ja-JP" altLang="en-US" sz="2800"/>
              <a:t> </a:t>
            </a:r>
            <a:r>
              <a:rPr lang="en-US" sz="2800"/>
              <a:t> the same time have not too large competence.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34D5382F-8B9F-F14F-A444-531D2DD504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1317171"/>
            <a:ext cx="4155807" cy="4223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4269705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C35DDC6-8644-D84E-867D-533A38646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600604"/>
            <a:ext cx="9601200" cy="1485900"/>
          </a:xfrm>
        </p:spPr>
        <p:txBody>
          <a:bodyPr/>
          <a:lstStyle/>
          <a:p>
            <a:r>
              <a:rPr lang="en-US"/>
              <a:t>﻿Best Place for the Burger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xmlns="" id="{1C5B4852-7F78-214E-9B1A-E912EE12D9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12337" y="1343554"/>
            <a:ext cx="9601200" cy="4976590"/>
          </a:xfrm>
        </p:spPr>
      </p:pic>
    </p:spTree>
    <p:extLst>
      <p:ext uri="{BB962C8B-B14F-4D97-AF65-F5344CB8AC3E}">
        <p14:creationId xmlns:p14="http://schemas.microsoft.com/office/powerpoint/2010/main" xmlns="" val="9467432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9E572E0-E7EA-0942-9564-7E4594261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494D599-8917-4146-A268-08F6808D61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/>
              <a:t>﻿The following analysis can be improved with following extensions:</a:t>
            </a:r>
          </a:p>
          <a:p>
            <a:endParaRPr lang="en-US"/>
          </a:p>
          <a:p>
            <a:r>
              <a:rPr lang="en-US"/>
              <a:t>• Consider more categories. For example like "Night life” which is also a good source for customers. But also like "Restaurants", which even if not burger joints may by some concurrence if too many. </a:t>
            </a:r>
          </a:p>
          <a:p>
            <a:r>
              <a:rPr lang="en-US"/>
              <a:t>• In the Locality itself, it can also be computed the distance between all the venues in order to find a place with the</a:t>
            </a:r>
          </a:p>
          <a:p>
            <a:pPr marL="0" indent="0">
              <a:buNone/>
            </a:pPr>
            <a:r>
              <a:rPr lang="en-US"/>
              <a:t>most number of potential customers.</a:t>
            </a:r>
          </a:p>
          <a:p>
            <a:r>
              <a:rPr lang="en-US"/>
              <a:t>• Using smaller geographical areas like Neighborhoodscould improve the accuracy for the scores.</a:t>
            </a:r>
          </a:p>
        </p:txBody>
      </p:sp>
    </p:spTree>
    <p:extLst>
      <p:ext uri="{BB962C8B-B14F-4D97-AF65-F5344CB8AC3E}">
        <p14:creationId xmlns:p14="http://schemas.microsoft.com/office/powerpoint/2010/main" xmlns="" val="8238447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C35DDC6-8644-D84E-867D-533A38646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756851"/>
            <a:ext cx="9601200" cy="1485900"/>
          </a:xfrm>
        </p:spPr>
        <p:txBody>
          <a:bodyPr/>
          <a:lstStyle/>
          <a:p>
            <a:r>
              <a:rPr lang="en-US"/>
              <a:t>﻿Introduction and Business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1DAC64C-C72B-6C43-9AB2-6750250ECB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14275"/>
            <a:ext cx="9601200" cy="4253125"/>
          </a:xfrm>
        </p:spPr>
        <p:txBody>
          <a:bodyPr>
            <a:normAutofit lnSpcReduction="10000"/>
          </a:bodyPr>
          <a:lstStyle/>
          <a:p>
            <a:r>
              <a:rPr lang="en-US" sz="2400" dirty="0" smtClean="0"/>
              <a:t>The Chicago police department has asked me to identify the different</a:t>
            </a:r>
          </a:p>
          <a:p>
            <a:pPr>
              <a:buNone/>
            </a:pPr>
            <a:r>
              <a:rPr lang="en-IN" sz="2400" dirty="0" smtClean="0"/>
              <a:t>	</a:t>
            </a:r>
            <a:r>
              <a:rPr lang="en-IN" sz="2400" dirty="0" smtClean="0"/>
              <a:t>crimes that is prevalent in a particular neighbourhood and rank them</a:t>
            </a:r>
          </a:p>
          <a:p>
            <a:pPr>
              <a:buNone/>
            </a:pPr>
            <a:r>
              <a:rPr lang="en-IN" sz="2400" dirty="0" smtClean="0"/>
              <a:t>	</a:t>
            </a:r>
            <a:r>
              <a:rPr lang="en-IN" sz="2400" dirty="0" smtClean="0"/>
              <a:t>with number of </a:t>
            </a:r>
            <a:r>
              <a:rPr lang="en-IN" sz="2400" dirty="0" err="1" smtClean="0"/>
              <a:t>occurences</a:t>
            </a:r>
            <a:endParaRPr lang="en-US" sz="2400" dirty="0"/>
          </a:p>
          <a:p>
            <a:r>
              <a:rPr lang="en-US" sz="2400" dirty="0" smtClean="0"/>
              <a:t>The Police department want to identify the most common crimes in a particular borough so that they can take preventive measures</a:t>
            </a:r>
            <a:endParaRPr lang="en-US" sz="2400" dirty="0"/>
          </a:p>
          <a:p>
            <a:r>
              <a:rPr lang="en-IN" sz="2400" dirty="0" smtClean="0"/>
              <a:t>For example if a borough has theft as the most common type of crime, then the police can alert the residents and suggest them to deploy anti-theft mechanisms in their house</a:t>
            </a:r>
          </a:p>
          <a:p>
            <a:r>
              <a:rPr lang="en-IN" sz="2400" dirty="0" smtClean="0"/>
              <a:t>Similarly if in a particular borough, human trafficking is a major problem, then the police can investigate and can catch the racket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xmlns="" val="2941597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C35DDC6-8644-D84E-867D-533A38646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756851"/>
            <a:ext cx="9601200" cy="1485900"/>
          </a:xfrm>
        </p:spPr>
        <p:txBody>
          <a:bodyPr/>
          <a:lstStyle/>
          <a:p>
            <a:r>
              <a:rPr lang="en-US"/>
              <a:t>Data</a:t>
            </a:r>
            <a:br>
              <a:rPr lang="en-US"/>
            </a:b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1DAC64C-C72B-6C43-9AB2-6750250ECB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14275"/>
            <a:ext cx="9601200" cy="4253125"/>
          </a:xfrm>
        </p:spPr>
        <p:txBody>
          <a:bodyPr>
            <a:normAutofit/>
          </a:bodyPr>
          <a:lstStyle/>
          <a:p>
            <a:r>
              <a:rPr lang="en-US" sz="2400" dirty="0"/>
              <a:t>﻿To help </a:t>
            </a:r>
            <a:r>
              <a:rPr lang="en-US" sz="2400" dirty="0" smtClean="0"/>
              <a:t>the police department we will be needing the past crime records</a:t>
            </a:r>
            <a:endParaRPr lang="en-US" sz="2400" dirty="0"/>
          </a:p>
          <a:p>
            <a:r>
              <a:rPr lang="en-US" sz="2400" dirty="0" smtClean="0"/>
              <a:t>The attributes needed will be Borough name, Crime type, occurrence of the crime type, latitude and longitude</a:t>
            </a:r>
            <a:endParaRPr lang="en-US" sz="2400" dirty="0"/>
          </a:p>
          <a:p>
            <a:r>
              <a:rPr lang="en-US" sz="2400" dirty="0" smtClean="0"/>
              <a:t>We </a:t>
            </a:r>
            <a:r>
              <a:rPr lang="en-US" sz="2400" dirty="0"/>
              <a:t>will then leverage the data in order to determine </a:t>
            </a:r>
            <a:r>
              <a:rPr lang="en-US" sz="2400" dirty="0" smtClean="0"/>
              <a:t>which type of crime is more prevalent in which borough and will put the boroughs in certain clusters accordingly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xmlns="" val="18873172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C35DDC6-8644-D84E-867D-533A38646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756851"/>
            <a:ext cx="9601200" cy="1485900"/>
          </a:xfrm>
        </p:spPr>
        <p:txBody>
          <a:bodyPr/>
          <a:lstStyle/>
          <a:p>
            <a:r>
              <a:rPr lang="en-US"/>
              <a:t>﻿Methodology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1DAC64C-C72B-6C43-9AB2-6750250ECB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14275"/>
            <a:ext cx="9601200" cy="4253125"/>
          </a:xfrm>
        </p:spPr>
        <p:txBody>
          <a:bodyPr>
            <a:normAutofit/>
          </a:bodyPr>
          <a:lstStyle/>
          <a:p>
            <a:r>
              <a:rPr lang="en-US" sz="2400" dirty="0" smtClean="0"/>
              <a:t>The data have been collected pertaining to the previous 5 year crime records of </a:t>
            </a:r>
            <a:r>
              <a:rPr lang="en-US" sz="2400" dirty="0" smtClean="0"/>
              <a:t>C</a:t>
            </a:r>
            <a:r>
              <a:rPr lang="en-US" sz="2400" dirty="0" smtClean="0"/>
              <a:t>hicago</a:t>
            </a:r>
            <a:endParaRPr lang="en-US" sz="2400" dirty="0"/>
          </a:p>
          <a:p>
            <a:r>
              <a:rPr lang="en-IN" sz="2400" dirty="0" smtClean="0"/>
              <a:t>The count of crime types on the basis of borough has been done and then the count will help to determine the rank of the common crimes</a:t>
            </a:r>
          </a:p>
          <a:p>
            <a:r>
              <a:rPr lang="en-IN" sz="2400" dirty="0" smtClean="0"/>
              <a:t>The boroughs have been plotted using folium map and then clustering is done for the top 10 most common crimes using K-Means clustering</a:t>
            </a:r>
          </a:p>
        </p:txBody>
      </p:sp>
    </p:spTree>
    <p:extLst>
      <p:ext uri="{BB962C8B-B14F-4D97-AF65-F5344CB8AC3E}">
        <p14:creationId xmlns:p14="http://schemas.microsoft.com/office/powerpoint/2010/main" xmlns="" val="25220567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C35DDC6-8644-D84E-867D-533A38646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756851"/>
            <a:ext cx="9601200" cy="1485900"/>
          </a:xfrm>
        </p:spPr>
        <p:txBody>
          <a:bodyPr/>
          <a:lstStyle/>
          <a:p>
            <a:r>
              <a:rPr lang="en-US" dirty="0"/>
              <a:t>﻿</a:t>
            </a:r>
            <a:r>
              <a:rPr lang="en-US" dirty="0" smtClean="0"/>
              <a:t>Data received from the official Chicago Database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95513" y="2405063"/>
            <a:ext cx="7800975" cy="2047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35591086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C35DDC6-8644-D84E-867D-533A38646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756851"/>
            <a:ext cx="9601200" cy="1485900"/>
          </a:xfrm>
        </p:spPr>
        <p:txBody>
          <a:bodyPr/>
          <a:lstStyle/>
          <a:p>
            <a:r>
              <a:rPr lang="en-US" dirty="0"/>
              <a:t>﻿</a:t>
            </a:r>
            <a:r>
              <a:rPr lang="en-US" dirty="0" smtClean="0"/>
              <a:t>Plotting the boroughs of Chicago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011283" y="1773923"/>
            <a:ext cx="4494362" cy="49628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42764822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C35DDC6-8644-D84E-867D-533A38646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756851"/>
            <a:ext cx="9601200" cy="1485900"/>
          </a:xfrm>
        </p:spPr>
        <p:txBody>
          <a:bodyPr/>
          <a:lstStyle/>
          <a:p>
            <a:r>
              <a:rPr lang="en-US" dirty="0"/>
              <a:t>﻿</a:t>
            </a:r>
            <a:r>
              <a:rPr lang="en-US" dirty="0" smtClean="0"/>
              <a:t>Clustering and classifying the boroughs on the basis of common crime types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69839" y="2352675"/>
            <a:ext cx="10725150" cy="2152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13821546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C35DDC6-8644-D84E-867D-533A38646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756851"/>
            <a:ext cx="9601200" cy="1485900"/>
          </a:xfrm>
        </p:spPr>
        <p:txBody>
          <a:bodyPr/>
          <a:lstStyle/>
          <a:p>
            <a:r>
              <a:rPr lang="en-US" dirty="0"/>
              <a:t>﻿</a:t>
            </a:r>
            <a:r>
              <a:rPr lang="en-US" dirty="0" smtClean="0"/>
              <a:t>Mapping the boroughs along with clusters on map</a:t>
            </a:r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794958" y="2083705"/>
            <a:ext cx="6639555" cy="46266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13207350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C35DDC6-8644-D84E-867D-533A38646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600604"/>
            <a:ext cx="9601200" cy="9607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Conclusion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600200" y="1561381"/>
            <a:ext cx="10047879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/>
              <a:t>Through the exercise we will be able to identify which borough has which types of crime in common</a:t>
            </a:r>
          </a:p>
          <a:p>
            <a:r>
              <a:rPr lang="en-IN" dirty="0" smtClean="0"/>
              <a:t> </a:t>
            </a:r>
            <a:r>
              <a:rPr lang="en-IN" dirty="0" smtClean="0"/>
              <a:t>and accordingly put them in clusters</a:t>
            </a:r>
          </a:p>
          <a:p>
            <a:endParaRPr lang="en-IN" dirty="0" smtClean="0"/>
          </a:p>
          <a:p>
            <a:r>
              <a:rPr lang="en-IN" dirty="0" smtClean="0"/>
              <a:t>As per the previous figure, Hamlin Ave falls in Cluster 4 in terms of crime types</a:t>
            </a:r>
          </a:p>
          <a:p>
            <a:endParaRPr lang="en-IN" dirty="0" smtClean="0"/>
          </a:p>
          <a:p>
            <a:r>
              <a:rPr lang="en-IN" dirty="0" smtClean="0"/>
              <a:t>The most common crime type in the borough is Narcotics</a:t>
            </a:r>
          </a:p>
          <a:p>
            <a:endParaRPr lang="en-IN" dirty="0" smtClean="0"/>
          </a:p>
          <a:p>
            <a:r>
              <a:rPr lang="en-IN" dirty="0" smtClean="0"/>
              <a:t>Hence the Chicago Police Department should deploy their Narcotics Bureau professionals in that area</a:t>
            </a:r>
          </a:p>
          <a:p>
            <a:r>
              <a:rPr lang="en-IN" dirty="0" smtClean="0"/>
              <a:t>and catch </a:t>
            </a:r>
            <a:r>
              <a:rPr lang="en-IN" smtClean="0"/>
              <a:t>the culprits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257261938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{97EDCB2A-A1D6-5E47-AF85-AC4B96DFED58}tf10001072</Template>
  <TotalTime>1187</TotalTime>
  <Words>151</Words>
  <Application>Microsoft Macintosh PowerPoint</Application>
  <PresentationFormat>Custom</PresentationFormat>
  <Paragraphs>43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Crop</vt:lpstr>
      <vt:lpstr>﻿Capstone project – final presentation</vt:lpstr>
      <vt:lpstr>﻿Introduction and Business Problem</vt:lpstr>
      <vt:lpstr>Data </vt:lpstr>
      <vt:lpstr>﻿Methodology</vt:lpstr>
      <vt:lpstr>﻿Data received from the official Chicago Database</vt:lpstr>
      <vt:lpstr>﻿Plotting the boroughs of Chicago</vt:lpstr>
      <vt:lpstr>﻿Clustering and classifying the boroughs on the basis of common crime types</vt:lpstr>
      <vt:lpstr>﻿Mapping the boroughs along with clusters on map</vt:lpstr>
      <vt:lpstr>Conclusion  </vt:lpstr>
      <vt:lpstr>﻿Offices in Bogotá Localities</vt:lpstr>
      <vt:lpstr>Results</vt:lpstr>
      <vt:lpstr>﻿Best Place for the Burger</vt:lpstr>
      <vt:lpstr>Slide 13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 Hoang viet anh</dc:creator>
  <cp:lastModifiedBy>INDRAJIT</cp:lastModifiedBy>
  <cp:revision>13</cp:revision>
  <dcterms:created xsi:type="dcterms:W3CDTF">2019-07-19T15:14:46Z</dcterms:created>
  <dcterms:modified xsi:type="dcterms:W3CDTF">2019-07-20T13:44:46Z</dcterms:modified>
</cp:coreProperties>
</file>

<file path=docProps/thumbnail.jpeg>
</file>